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sldIdLst>
    <p:sldId id="261" r:id="rId5"/>
    <p:sldId id="262" r:id="rId6"/>
    <p:sldId id="263" r:id="rId7"/>
    <p:sldId id="264" r:id="rId8"/>
    <p:sldId id="274" r:id="rId9"/>
    <p:sldId id="266" r:id="rId10"/>
    <p:sldId id="275" r:id="rId11"/>
    <p:sldId id="267" r:id="rId12"/>
    <p:sldId id="268" r:id="rId13"/>
    <p:sldId id="276" r:id="rId14"/>
    <p:sldId id="277" r:id="rId15"/>
    <p:sldId id="270" r:id="rId16"/>
    <p:sldId id="271" r:id="rId17"/>
    <p:sldId id="273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7/1/2023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7/1/2023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stamp-template-red-1656195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Profibus/Profinet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5440" y="3669503"/>
            <a:ext cx="6219547" cy="858837"/>
          </a:xfrm>
        </p:spPr>
        <p:txBody>
          <a:bodyPr>
            <a:normAutofit/>
          </a:bodyPr>
          <a:lstStyle/>
          <a:p>
            <a:pPr algn="ctr">
              <a:lnSpc>
                <a:spcPct val="250000"/>
              </a:lnSpc>
            </a:pPr>
            <a:r>
              <a:rPr lang="en-US" dirty="0"/>
              <a:t>Team     :    MD LIMON APU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66" y="219026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b="1" dirty="0"/>
              <a:t>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5C500-4E85-4C37-BA3E-974F64D05996}"/>
              </a:ext>
            </a:extLst>
          </p:cNvPr>
          <p:cNvSpPr txBox="1"/>
          <p:nvPr/>
        </p:nvSpPr>
        <p:spPr>
          <a:xfrm>
            <a:off x="1730384" y="1435986"/>
            <a:ext cx="584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Bottling facilities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AA52EE-C4E3-47A4-B1EC-0B194992F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9" b="5598"/>
          <a:stretch/>
        </p:blipFill>
        <p:spPr>
          <a:xfrm>
            <a:off x="1198485" y="2107444"/>
            <a:ext cx="5681709" cy="389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D1AEF-DA51-40C3-A60C-BBAF5512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713" y="1959206"/>
            <a:ext cx="4233136" cy="3396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6D11E3-359A-455E-8376-8C9EC42E1BEE}"/>
              </a:ext>
            </a:extLst>
          </p:cNvPr>
          <p:cNvSpPr/>
          <p:nvPr/>
        </p:nvSpPr>
        <p:spPr>
          <a:xfrm>
            <a:off x="6529352" y="6006323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[6]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68697-1998-4BBA-AF86-DF1799DB2E40}"/>
              </a:ext>
            </a:extLst>
          </p:cNvPr>
          <p:cNvSpPr/>
          <p:nvPr/>
        </p:nvSpPr>
        <p:spPr>
          <a:xfrm>
            <a:off x="11054635" y="5355916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[7] </a:t>
            </a:r>
          </a:p>
        </p:txBody>
      </p:sp>
    </p:spTree>
    <p:extLst>
      <p:ext uri="{BB962C8B-B14F-4D97-AF65-F5344CB8AC3E}">
        <p14:creationId xmlns:p14="http://schemas.microsoft.com/office/powerpoint/2010/main" val="163274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53" y="229379"/>
            <a:ext cx="3821204" cy="856658"/>
          </a:xfrm>
        </p:spPr>
        <p:txBody>
          <a:bodyPr>
            <a:normAutofit/>
          </a:bodyPr>
          <a:lstStyle/>
          <a:p>
            <a:r>
              <a:rPr lang="de-DE" sz="4400" b="1" dirty="0"/>
              <a:t>P</a:t>
            </a:r>
            <a:r>
              <a:rPr lang="en-US" sz="4400" b="1" dirty="0"/>
              <a:t>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296" y="2321985"/>
            <a:ext cx="4655706" cy="3556509"/>
          </a:xfrm>
        </p:spPr>
        <p:txBody>
          <a:bodyPr>
            <a:normAutofit/>
          </a:bodyPr>
          <a:lstStyle/>
          <a:p>
            <a:r>
              <a:rPr lang="en-US" sz="2000" b="1" dirty="0"/>
              <a:t>High-Speed Real-Time Communication.</a:t>
            </a:r>
          </a:p>
          <a:p>
            <a:r>
              <a:rPr lang="en-US" sz="2000" b="1" dirty="0"/>
              <a:t>Seamless Ethernet Integration and Interoperability.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Complexity and Higher Setup Costs.</a:t>
            </a:r>
          </a:p>
          <a:p>
            <a:endParaRPr lang="en-US" sz="2000" b="1" dirty="0"/>
          </a:p>
          <a:p>
            <a:r>
              <a:rPr lang="en-US" sz="2000" b="1" dirty="0"/>
              <a:t>Vulnerability to Network Issues.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6257A0-15F9-4F68-8446-C1DD2226345E}"/>
              </a:ext>
            </a:extLst>
          </p:cNvPr>
          <p:cNvSpPr txBox="1">
            <a:spLocks/>
          </p:cNvSpPr>
          <p:nvPr/>
        </p:nvSpPr>
        <p:spPr>
          <a:xfrm>
            <a:off x="1160648" y="2321985"/>
            <a:ext cx="4742987" cy="3756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Robust and Reliable Technology.</a:t>
            </a:r>
          </a:p>
          <a:p>
            <a:r>
              <a:rPr lang="en-US" b="1" dirty="0"/>
              <a:t>Cost-Effective Industrial Automation Solution.</a:t>
            </a:r>
          </a:p>
          <a:p>
            <a:endParaRPr lang="de-DE" b="1" dirty="0"/>
          </a:p>
          <a:p>
            <a:r>
              <a:rPr lang="en-US" b="1" dirty="0"/>
              <a:t>Limited Bandwidth for Data Transmission.</a:t>
            </a:r>
          </a:p>
          <a:p>
            <a:r>
              <a:rPr lang="en-US" b="1" dirty="0"/>
              <a:t>Compatibility Challenges with Modern Systems.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7A7AC-EED4-464D-B49F-2077F1938AD7}"/>
              </a:ext>
            </a:extLst>
          </p:cNvPr>
          <p:cNvSpPr txBox="1"/>
          <p:nvPr/>
        </p:nvSpPr>
        <p:spPr>
          <a:xfrm>
            <a:off x="247200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PROFIBUS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3B696-EAB6-4492-AC19-C17ACE23881E}"/>
              </a:ext>
            </a:extLst>
          </p:cNvPr>
          <p:cNvSpPr txBox="1"/>
          <p:nvPr/>
        </p:nvSpPr>
        <p:spPr>
          <a:xfrm>
            <a:off x="789372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PROFINET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3257A5-7ED5-4590-908F-244C3168F956}"/>
              </a:ext>
            </a:extLst>
          </p:cNvPr>
          <p:cNvCxnSpPr>
            <a:cxnSpLocks/>
          </p:cNvCxnSpPr>
          <p:nvPr/>
        </p:nvCxnSpPr>
        <p:spPr>
          <a:xfrm>
            <a:off x="6172940" y="2512380"/>
            <a:ext cx="0" cy="356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7A6F1-49C1-4F81-8DBD-B04EB1430268}"/>
              </a:ext>
            </a:extLst>
          </p:cNvPr>
          <p:cNvCxnSpPr>
            <a:cxnSpLocks/>
          </p:cNvCxnSpPr>
          <p:nvPr/>
        </p:nvCxnSpPr>
        <p:spPr>
          <a:xfrm>
            <a:off x="976544" y="4199138"/>
            <a:ext cx="9712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4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8000" contrast="-12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841" y="140213"/>
            <a:ext cx="9905998" cy="1478570"/>
          </a:xfrm>
        </p:spPr>
        <p:txBody>
          <a:bodyPr>
            <a:normAutofit/>
          </a:bodyPr>
          <a:lstStyle/>
          <a:p>
            <a:r>
              <a:rPr lang="de-DE" sz="6000" b="1" dirty="0"/>
              <a:t>IMPLEMENTATION(PROFIBUS)</a:t>
            </a:r>
            <a:endParaRPr lang="en-US" sz="6000" b="1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B002802-13B6-4907-AD7A-DD2077571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47438" y="2414886"/>
            <a:ext cx="4650985" cy="73002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0E7FFF-23BA-4A93-935E-C07142D08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438" y="3713086"/>
            <a:ext cx="5038402" cy="1959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E2F45D-31D6-4E96-883D-EF3C2CC5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549" y="2163970"/>
            <a:ext cx="5311600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63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b="1" dirty="0"/>
              <a:t>IMPLEMENTATION</a:t>
            </a:r>
            <a:r>
              <a:rPr lang="en-US" sz="6000" b="1" dirty="0"/>
              <a:t>(PROFIBUS)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A5DDD-E7CB-4014-A93A-53664D0F9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246" y="2370785"/>
            <a:ext cx="5966977" cy="28729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DBDAD-814F-414C-8BB8-2B96ED538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913" y="3647648"/>
            <a:ext cx="4168062" cy="1113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3592E-9DB8-4F0F-8435-2CEB32CAE911}"/>
              </a:ext>
            </a:extLst>
          </p:cNvPr>
          <p:cNvSpPr txBox="1"/>
          <p:nvPr/>
        </p:nvSpPr>
        <p:spPr>
          <a:xfrm>
            <a:off x="8957569" y="3151573"/>
            <a:ext cx="2352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RESULTS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3504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C3485-15A0-402A-BEC1-7B4B6D86B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88961" y="2309311"/>
            <a:ext cx="6096000" cy="1628775"/>
          </a:xfrm>
        </p:spPr>
      </p:pic>
    </p:spTree>
    <p:extLst>
      <p:ext uri="{BB962C8B-B14F-4D97-AF65-F5344CB8AC3E}">
        <p14:creationId xmlns:p14="http://schemas.microsoft.com/office/powerpoint/2010/main" val="410496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96A66B-AC52-4BBE-8CFD-0234642E5CBC}"/>
              </a:ext>
            </a:extLst>
          </p:cNvPr>
          <p:cNvSpPr txBox="1"/>
          <p:nvPr/>
        </p:nvSpPr>
        <p:spPr>
          <a:xfrm>
            <a:off x="1533525" y="857250"/>
            <a:ext cx="413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SOURCES: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EBE84-626C-435B-A1CE-C9767061445C}"/>
              </a:ext>
            </a:extLst>
          </p:cNvPr>
          <p:cNvSpPr txBox="1"/>
          <p:nvPr/>
        </p:nvSpPr>
        <p:spPr>
          <a:xfrm>
            <a:off x="1771650" y="1743075"/>
            <a:ext cx="96627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 https://realpars.com/difference-between-profibus-and-profinet/</a:t>
            </a:r>
          </a:p>
          <a:p>
            <a:r>
              <a:rPr lang="en-US" dirty="0"/>
              <a:t>[2]  https://www.wago.com/at/io-systeme/feldbuskoppler-profinet-io/p/750-377</a:t>
            </a:r>
          </a:p>
          <a:p>
            <a:r>
              <a:rPr lang="en-US" dirty="0"/>
              <a:t>[3]  https://leunig.de/</a:t>
            </a:r>
          </a:p>
          <a:p>
            <a:r>
              <a:rPr lang="en-US" dirty="0"/>
              <a:t>[4]  https://adfweb.com/home/products/PROFINET_PROFIBUS.asp?language=FIN</a:t>
            </a:r>
          </a:p>
          <a:p>
            <a:r>
              <a:rPr lang="en-US" dirty="0"/>
              <a:t>[5]  https://www.automation-fair.com/2021/08/03/new-profile-for-robot-systems-working-group/</a:t>
            </a:r>
          </a:p>
          <a:p>
            <a:r>
              <a:rPr lang="en-US" dirty="0"/>
              <a:t>[6]  https://profinews.com/2017/07/profinet-switches-for-diagnostics/</a:t>
            </a:r>
          </a:p>
          <a:p>
            <a:r>
              <a:rPr lang="en-US" dirty="0"/>
              <a:t>[7]  https://www.manufacturingchemist.com/news/article_page/Watson-Marlow_introduces_PROFINET_enabled_peristaltic_pumps/198866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1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6" y="10"/>
            <a:ext cx="4071570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803" y="174966"/>
            <a:ext cx="3084891" cy="1478570"/>
          </a:xfrm>
        </p:spPr>
        <p:txBody>
          <a:bodyPr>
            <a:normAutofit/>
          </a:bodyPr>
          <a:lstStyle/>
          <a:p>
            <a:r>
              <a:rPr lang="en-US" sz="60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287" y="2393156"/>
            <a:ext cx="6301988" cy="35417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INTRODUCTION.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P</a:t>
            </a:r>
            <a:r>
              <a:rPr lang="en-US" b="1" dirty="0"/>
              <a:t>ROFIBUS.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P</a:t>
            </a:r>
            <a:r>
              <a:rPr lang="en-US" b="1" dirty="0"/>
              <a:t>ROFINET.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A</a:t>
            </a:r>
            <a:r>
              <a:rPr lang="en-US" b="1" dirty="0"/>
              <a:t>PPLICATIONS.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IMPLEMENTATION.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de-DE" b="1" dirty="0"/>
              <a:t> CONCLUTION.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856E-4E32-4ED9-8BF4-9DEEED04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191" y="329655"/>
            <a:ext cx="5530048" cy="667063"/>
          </a:xfrm>
        </p:spPr>
        <p:txBody>
          <a:bodyPr>
            <a:noAutofit/>
          </a:bodyPr>
          <a:lstStyle/>
          <a:p>
            <a:r>
              <a:rPr lang="en-US" sz="4000" b="1" dirty="0"/>
              <a:t>INTRODUCTION</a:t>
            </a:r>
            <a:br>
              <a:rPr lang="en-US" sz="4000" b="1" dirty="0"/>
            </a:b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68074F-462A-4B3A-94E3-66F2E7CBE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4290" y="1921014"/>
            <a:ext cx="3978143" cy="27308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91A333-9384-48AE-89FE-FBDEEFDCF230}"/>
              </a:ext>
            </a:extLst>
          </p:cNvPr>
          <p:cNvSpPr txBox="1"/>
          <p:nvPr/>
        </p:nvSpPr>
        <p:spPr>
          <a:xfrm>
            <a:off x="925291" y="1480068"/>
            <a:ext cx="7188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PROFINET: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Advanced industrial Ethernet-based communication protocol.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Real-time data transfer and high-speed performance.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Seamless integration with existing systems.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DB6A9-3541-4343-9EB6-F71A339D3A66}"/>
              </a:ext>
            </a:extLst>
          </p:cNvPr>
          <p:cNvSpPr txBox="1"/>
          <p:nvPr/>
        </p:nvSpPr>
        <p:spPr>
          <a:xfrm>
            <a:off x="925291" y="3594434"/>
            <a:ext cx="7188899" cy="198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PROFIBUS: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Established industrial communication standard.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Reliable and versatile fieldbus technology.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Enables seamless automation connectivity.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FF55E-49D1-49A8-AA97-225A91570920}"/>
              </a:ext>
            </a:extLst>
          </p:cNvPr>
          <p:cNvSpPr txBox="1"/>
          <p:nvPr/>
        </p:nvSpPr>
        <p:spPr>
          <a:xfrm>
            <a:off x="11576095" y="456004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31708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b="1" dirty="0"/>
              <a:t>PROFINET</a:t>
            </a:r>
            <a:endParaRPr lang="en-US" sz="60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1442D6-9F34-4BB8-9B20-9C19F6D0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8292" y="1592540"/>
            <a:ext cx="3021960" cy="3541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1A15BF-57C5-4F4A-BFB3-4287833CBE2C}"/>
              </a:ext>
            </a:extLst>
          </p:cNvPr>
          <p:cNvSpPr txBox="1"/>
          <p:nvPr/>
        </p:nvSpPr>
        <p:spPr>
          <a:xfrm>
            <a:off x="1376039" y="2097088"/>
            <a:ext cx="6525087" cy="235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Ethernet-based communication protocol.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Developed by PROFIBUS &amp; PROFINET International.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Real-time communication for industrial Automation.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Supports motion control, safety, energy management, and diagnostics.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9C2635-DA55-43CE-8D6F-79F9C734426C}"/>
              </a:ext>
            </a:extLst>
          </p:cNvPr>
          <p:cNvSpPr/>
          <p:nvPr/>
        </p:nvSpPr>
        <p:spPr>
          <a:xfrm>
            <a:off x="10797182" y="5134252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547322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b="1" dirty="0"/>
              <a:t>PROFIBUS</a:t>
            </a:r>
            <a:endParaRPr lang="en-US" sz="6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A15BF-57C5-4F4A-BFB3-4287833CBE2C}"/>
              </a:ext>
            </a:extLst>
          </p:cNvPr>
          <p:cNvSpPr txBox="1"/>
          <p:nvPr/>
        </p:nvSpPr>
        <p:spPr>
          <a:xfrm>
            <a:off x="1376039" y="2097088"/>
            <a:ext cx="6525087" cy="235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Fieldbus communication protocol.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Developed by PROFIBUS &amp; PROFINET International.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Works for different topologies such as star.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Supports various device types, including sensors, actuators, controllers, and drives.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BAFEC1-613E-4E7B-BF4E-FDDB7E07F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606" t="15304" r="25025" b="20276"/>
          <a:stretch/>
        </p:blipFill>
        <p:spPr>
          <a:xfrm>
            <a:off x="8859915" y="1806668"/>
            <a:ext cx="2285151" cy="3244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A4BFEF-CE91-4E65-A531-61C035825AF6}"/>
              </a:ext>
            </a:extLst>
          </p:cNvPr>
          <p:cNvSpPr/>
          <p:nvPr/>
        </p:nvSpPr>
        <p:spPr>
          <a:xfrm>
            <a:off x="10710734" y="4984357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[3] </a:t>
            </a:r>
          </a:p>
        </p:txBody>
      </p:sp>
    </p:spTree>
    <p:extLst>
      <p:ext uri="{BB962C8B-B14F-4D97-AF65-F5344CB8AC3E}">
        <p14:creationId xmlns:p14="http://schemas.microsoft.com/office/powerpoint/2010/main" val="286006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53" y="229379"/>
            <a:ext cx="3821204" cy="856658"/>
          </a:xfrm>
        </p:spPr>
        <p:txBody>
          <a:bodyPr>
            <a:normAutofit/>
          </a:bodyPr>
          <a:lstStyle/>
          <a:p>
            <a:r>
              <a:rPr lang="en-US" sz="4400" b="1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296" y="2321985"/>
            <a:ext cx="4655706" cy="3556509"/>
          </a:xfrm>
        </p:spPr>
        <p:txBody>
          <a:bodyPr>
            <a:normAutofit/>
          </a:bodyPr>
          <a:lstStyle/>
          <a:p>
            <a:r>
              <a:rPr lang="en-US" b="1" dirty="0"/>
              <a:t>Controller (PLC) and IO devices.</a:t>
            </a:r>
          </a:p>
          <a:p>
            <a:r>
              <a:rPr lang="en-US" b="1" dirty="0"/>
              <a:t>PROFINET IO for real-time communication.</a:t>
            </a:r>
          </a:p>
          <a:p>
            <a:r>
              <a:rPr lang="en-US" b="1" dirty="0"/>
              <a:t>PROFINET CBA for component-based automation.</a:t>
            </a:r>
          </a:p>
          <a:p>
            <a:r>
              <a:rPr lang="en-US" b="1" dirty="0"/>
              <a:t>Flexible and scalable architecture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6257A0-15F9-4F68-8446-C1DD2226345E}"/>
              </a:ext>
            </a:extLst>
          </p:cNvPr>
          <p:cNvSpPr txBox="1">
            <a:spLocks/>
          </p:cNvSpPr>
          <p:nvPr/>
        </p:nvSpPr>
        <p:spPr>
          <a:xfrm>
            <a:off x="1160648" y="2321985"/>
            <a:ext cx="4742987" cy="37565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Centralized controller (PLC) and decentralized peripherals.</a:t>
            </a:r>
          </a:p>
          <a:p>
            <a:r>
              <a:rPr lang="en-US" b="1" dirty="0"/>
              <a:t>PROFIBUS DP for factory automation.</a:t>
            </a:r>
          </a:p>
          <a:p>
            <a:r>
              <a:rPr lang="en-US" b="1" dirty="0"/>
              <a:t>PROFIBUS PA for process automation.</a:t>
            </a:r>
          </a:p>
          <a:p>
            <a:r>
              <a:rPr lang="en-US" b="1" dirty="0"/>
              <a:t>Controller acts as the master, peripherals as slaves.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7A7AC-EED4-464D-B49F-2077F1938AD7}"/>
              </a:ext>
            </a:extLst>
          </p:cNvPr>
          <p:cNvSpPr txBox="1"/>
          <p:nvPr/>
        </p:nvSpPr>
        <p:spPr>
          <a:xfrm>
            <a:off x="247200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PROFIBUS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3B696-EAB6-4492-AC19-C17ACE23881E}"/>
              </a:ext>
            </a:extLst>
          </p:cNvPr>
          <p:cNvSpPr txBox="1"/>
          <p:nvPr/>
        </p:nvSpPr>
        <p:spPr>
          <a:xfrm>
            <a:off x="7893729" y="1660125"/>
            <a:ext cx="286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PROFINET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3257A5-7ED5-4590-908F-244C3168F956}"/>
              </a:ext>
            </a:extLst>
          </p:cNvPr>
          <p:cNvCxnSpPr>
            <a:cxnSpLocks/>
          </p:cNvCxnSpPr>
          <p:nvPr/>
        </p:nvCxnSpPr>
        <p:spPr>
          <a:xfrm>
            <a:off x="6172940" y="2512380"/>
            <a:ext cx="0" cy="356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29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53" y="229379"/>
            <a:ext cx="3821204" cy="856658"/>
          </a:xfrm>
        </p:spPr>
        <p:txBody>
          <a:bodyPr>
            <a:normAutofit/>
          </a:bodyPr>
          <a:lstStyle/>
          <a:p>
            <a:r>
              <a:rPr lang="en-US" sz="4400" b="1" dirty="0"/>
              <a:t>DATA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456" y="2422007"/>
            <a:ext cx="4713301" cy="365653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Physical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2000" b="1" dirty="0"/>
              <a:t> Use Ethernet Technology(High Speed).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Transmission rates 10 Mbps, 100 Mbps, and 1 Gbps.</a:t>
            </a:r>
            <a:endParaRPr lang="de-DE" sz="2000" b="1" dirty="0"/>
          </a:p>
          <a:p>
            <a:r>
              <a:rPr lang="en-US" b="1" dirty="0"/>
              <a:t>Data Link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  Ethernet II and IEEE 802.3 protocol.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</a:t>
            </a:r>
            <a:r>
              <a:rPr lang="en-US" sz="1900" b="1" dirty="0"/>
              <a:t>Provide communication with a maximum cycle time of 31.25 µs.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 dirty="0"/>
          </a:p>
          <a:p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6257A0-15F9-4F68-8446-C1DD2226345E}"/>
              </a:ext>
            </a:extLst>
          </p:cNvPr>
          <p:cNvSpPr txBox="1">
            <a:spLocks/>
          </p:cNvSpPr>
          <p:nvPr/>
        </p:nvSpPr>
        <p:spPr>
          <a:xfrm>
            <a:off x="1160648" y="2321985"/>
            <a:ext cx="4742987" cy="3756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Physical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 Based on RS-485(Slow speed).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Transmission rates 9.6 Kbps, 12 Mbps, and 45 Mbps.</a:t>
            </a:r>
          </a:p>
          <a:p>
            <a:r>
              <a:rPr lang="en-US" b="1" dirty="0"/>
              <a:t>Data Link Layer: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b="1" dirty="0"/>
              <a:t> PROFIBUS DP and PROFIBUS PA protocol.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sz="1900" b="1" dirty="0"/>
              <a:t> </a:t>
            </a:r>
            <a:r>
              <a:rPr lang="en-US" sz="1900" b="1" dirty="0"/>
              <a:t>Provides error checking and correction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7A7AC-EED4-464D-B49F-2077F1938AD7}"/>
              </a:ext>
            </a:extLst>
          </p:cNvPr>
          <p:cNvSpPr txBox="1"/>
          <p:nvPr/>
        </p:nvSpPr>
        <p:spPr>
          <a:xfrm>
            <a:off x="2374354" y="1429292"/>
            <a:ext cx="28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PROFIBUS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3B696-EAB6-4492-AC19-C17ACE23881E}"/>
              </a:ext>
            </a:extLst>
          </p:cNvPr>
          <p:cNvSpPr txBox="1"/>
          <p:nvPr/>
        </p:nvSpPr>
        <p:spPr>
          <a:xfrm>
            <a:off x="7840463" y="1429291"/>
            <a:ext cx="286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PROFINET</a:t>
            </a:r>
            <a:endParaRPr lang="en-US" sz="24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3257A5-7ED5-4590-908F-244C3168F956}"/>
              </a:ext>
            </a:extLst>
          </p:cNvPr>
          <p:cNvCxnSpPr>
            <a:cxnSpLocks/>
          </p:cNvCxnSpPr>
          <p:nvPr/>
        </p:nvCxnSpPr>
        <p:spPr>
          <a:xfrm>
            <a:off x="6172940" y="2512380"/>
            <a:ext cx="0" cy="3566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671" y="631432"/>
            <a:ext cx="9905998" cy="1478570"/>
          </a:xfrm>
        </p:spPr>
        <p:txBody>
          <a:bodyPr>
            <a:normAutofit/>
          </a:bodyPr>
          <a:lstStyle/>
          <a:p>
            <a:r>
              <a:rPr lang="de-DE" sz="4400" b="1" dirty="0"/>
              <a:t>COMMUNICATION REQUIREMENT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5A41-1360-4A21-958F-36A354D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2483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Bandwidth: </a:t>
            </a:r>
          </a:p>
          <a:p>
            <a:pPr marL="0" indent="0">
              <a:buNone/>
            </a:pPr>
            <a:r>
              <a:rPr lang="de-DE" b="1" dirty="0"/>
              <a:t>                    </a:t>
            </a:r>
            <a:endParaRPr lang="en-US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7576245-8047-4E3B-98D7-D50F10DDB264}"/>
              </a:ext>
            </a:extLst>
          </p:cNvPr>
          <p:cNvSpPr/>
          <p:nvPr/>
        </p:nvSpPr>
        <p:spPr>
          <a:xfrm>
            <a:off x="2539012" y="3056475"/>
            <a:ext cx="417251" cy="301842"/>
          </a:xfrm>
          <a:prstGeom prst="rightArrow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1A1B4-2BEF-4843-9654-F6ABA58EB79F}"/>
              </a:ext>
            </a:extLst>
          </p:cNvPr>
          <p:cNvSpPr txBox="1"/>
          <p:nvPr/>
        </p:nvSpPr>
        <p:spPr>
          <a:xfrm>
            <a:off x="3178206" y="2752078"/>
            <a:ext cx="45542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Profibus DP can handle up to 12 Mbit/s.</a:t>
            </a:r>
          </a:p>
          <a:p>
            <a:endParaRPr lang="en-US" b="1" dirty="0"/>
          </a:p>
          <a:p>
            <a:r>
              <a:rPr lang="en-US" sz="2000" b="1" dirty="0"/>
              <a:t>Profinet up to 100 Mbit/s.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42697-FDDE-4BB1-9765-D4AC59E9F862}"/>
              </a:ext>
            </a:extLst>
          </p:cNvPr>
          <p:cNvSpPr txBox="1">
            <a:spLocks/>
          </p:cNvSpPr>
          <p:nvPr/>
        </p:nvSpPr>
        <p:spPr>
          <a:xfrm>
            <a:off x="1141412" y="3740220"/>
            <a:ext cx="9905999" cy="124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Latency:</a:t>
            </a:r>
          </a:p>
          <a:p>
            <a:pPr marL="0" indent="0">
              <a:buNone/>
            </a:pPr>
            <a:r>
              <a:rPr lang="en-US" b="1" dirty="0"/>
              <a:t>                </a:t>
            </a:r>
            <a:r>
              <a:rPr lang="de-DE" b="1" dirty="0"/>
              <a:t>                    </a:t>
            </a:r>
            <a:endParaRPr lang="en-US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6B4257-EDB2-464A-AFFD-4E2EB8F839C2}"/>
              </a:ext>
            </a:extLst>
          </p:cNvPr>
          <p:cNvSpPr/>
          <p:nvPr/>
        </p:nvSpPr>
        <p:spPr>
          <a:xfrm>
            <a:off x="2539012" y="4686693"/>
            <a:ext cx="417251" cy="301842"/>
          </a:xfrm>
          <a:prstGeom prst="rightArrow">
            <a:avLst/>
          </a:prstGeom>
          <a:solidFill>
            <a:schemeClr val="tx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505D74-FB46-49DB-8B13-AA4865DFE7A6}"/>
              </a:ext>
            </a:extLst>
          </p:cNvPr>
          <p:cNvSpPr txBox="1"/>
          <p:nvPr/>
        </p:nvSpPr>
        <p:spPr>
          <a:xfrm>
            <a:off x="3178206" y="4399173"/>
            <a:ext cx="68269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Profibus ranging from microseconds to milliseconds.</a:t>
            </a:r>
          </a:p>
          <a:p>
            <a:endParaRPr lang="en-US" b="1" dirty="0"/>
          </a:p>
          <a:p>
            <a:r>
              <a:rPr lang="en-US" sz="2000" b="1" dirty="0"/>
              <a:t>Profinet  ranging from microseconds to low milliseconds.</a:t>
            </a:r>
          </a:p>
        </p:txBody>
      </p:sp>
    </p:spTree>
    <p:extLst>
      <p:ext uri="{BB962C8B-B14F-4D97-AF65-F5344CB8AC3E}">
        <p14:creationId xmlns:p14="http://schemas.microsoft.com/office/powerpoint/2010/main" val="205436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9B99-C4C3-40A1-A4EB-EB76E71B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66" y="219026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b="1" dirty="0"/>
              <a:t>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82923-9A34-455F-80F5-BF030823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172"/>
          <a:stretch/>
        </p:blipFill>
        <p:spPr>
          <a:xfrm>
            <a:off x="1175623" y="2434439"/>
            <a:ext cx="5992973" cy="33071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C500-4E85-4C37-BA3E-974F64D05996}"/>
              </a:ext>
            </a:extLst>
          </p:cNvPr>
          <p:cNvSpPr txBox="1"/>
          <p:nvPr/>
        </p:nvSpPr>
        <p:spPr>
          <a:xfrm>
            <a:off x="1428543" y="1435986"/>
            <a:ext cx="5841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Manufacturing and Assembly 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0D842-0CAC-41F6-A507-29AC3C4B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188" y="2206686"/>
            <a:ext cx="3762676" cy="37626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FF7E61-EA00-4562-8D65-9B8BE9C1B7D0}"/>
              </a:ext>
            </a:extLst>
          </p:cNvPr>
          <p:cNvSpPr/>
          <p:nvPr/>
        </p:nvSpPr>
        <p:spPr>
          <a:xfrm>
            <a:off x="6668138" y="5712731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F07E59-C287-4B93-BFBC-C092FC19BCD0}"/>
              </a:ext>
            </a:extLst>
          </p:cNvPr>
          <p:cNvSpPr/>
          <p:nvPr/>
        </p:nvSpPr>
        <p:spPr>
          <a:xfrm>
            <a:off x="10959309" y="5914056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[5] </a:t>
            </a:r>
          </a:p>
        </p:txBody>
      </p:sp>
    </p:spTree>
    <p:extLst>
      <p:ext uri="{BB962C8B-B14F-4D97-AF65-F5344CB8AC3E}">
        <p14:creationId xmlns:p14="http://schemas.microsoft.com/office/powerpoint/2010/main" val="2154031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16c05727-aa75-4e4a-9b5f-8a80a1165891"/>
    <ds:schemaRef ds:uri="http://purl.org/dc/elements/1.1/"/>
    <ds:schemaRef ds:uri="71af3243-3dd4-4a8d-8c0d-dd76da1f02a5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539</Words>
  <Application>Microsoft Office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Tw Cen MT</vt:lpstr>
      <vt:lpstr>Wingdings</vt:lpstr>
      <vt:lpstr>Circuit</vt:lpstr>
      <vt:lpstr>Profibus/Profinet</vt:lpstr>
      <vt:lpstr>AGENDA</vt:lpstr>
      <vt:lpstr>INTRODUCTION </vt:lpstr>
      <vt:lpstr>PROFINET</vt:lpstr>
      <vt:lpstr>PROFIBUS</vt:lpstr>
      <vt:lpstr>Architecture</vt:lpstr>
      <vt:lpstr>DATA LAYERS</vt:lpstr>
      <vt:lpstr>COMMUNICATION REQUIREMENT</vt:lpstr>
      <vt:lpstr>Applications</vt:lpstr>
      <vt:lpstr>Applications</vt:lpstr>
      <vt:lpstr>Pros &amp; cons</vt:lpstr>
      <vt:lpstr>IMPLEMENTATION(PROFIBUS)</vt:lpstr>
      <vt:lpstr>IMPLEMENTATION(PROFIBUS)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2023-06-09T17:27:30Z</dcterms:created>
  <dcterms:modified xsi:type="dcterms:W3CDTF">2023-07-01T20:32:54Z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